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67" r:id="rId6"/>
    <p:sldId id="260" r:id="rId7"/>
    <p:sldId id="263" r:id="rId8"/>
    <p:sldId id="270" r:id="rId9"/>
    <p:sldId id="259" r:id="rId10"/>
    <p:sldId id="266" r:id="rId11"/>
    <p:sldId id="271" r:id="rId12"/>
    <p:sldId id="272" r:id="rId13"/>
    <p:sldId id="273" r:id="rId14"/>
    <p:sldId id="278" r:id="rId15"/>
    <p:sldId id="277" r:id="rId16"/>
    <p:sldId id="275" r:id="rId17"/>
    <p:sldId id="274" r:id="rId18"/>
    <p:sldId id="276" r:id="rId19"/>
    <p:sldId id="279" r:id="rId20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2B300"/>
    <a:srgbClr val="CC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57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5583A-9FE9-41F9-B32F-88CDE44B5F8F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65A15-53C7-4078-A973-7009E41AC1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3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65A15-53C7-4078-A973-7009E41AC1E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v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A06B-0063-469D-8EBB-24A0F9020668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1B42-4E6C-4838-AA58-24C96B49AA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istorytech.wordpress.com/2008/03/24/video-games-and-social-studi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95600"/>
            <a:ext cx="7955280" cy="16002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Thinking Acceleration?</a:t>
            </a:r>
            <a:b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endParaRPr lang="en-US" sz="4800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C:\Users\Paul\Desktop\GSGL_SPRINGFEVER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368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>
                <a:latin typeface="Georgia" panose="02040502050405020303" pitchFamily="18" charset="0"/>
              </a:rPr>
              <a:t>Types of Acceleration:</a:t>
            </a:r>
            <a:r>
              <a:rPr lang="en-US" b="1" u="sng" dirty="0" smtClean="0">
                <a:solidFill>
                  <a:srgbClr val="7030A0"/>
                </a:solidFill>
              </a:rPr>
              <a:t/>
            </a:r>
            <a:br>
              <a:rPr lang="en-US" b="1" u="sng" dirty="0" smtClean="0">
                <a:solidFill>
                  <a:srgbClr val="7030A0"/>
                </a:solidFill>
              </a:rPr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Subject-matter</a:t>
            </a:r>
            <a:r>
              <a:rPr lang="en-US" dirty="0" smtClean="0">
                <a:latin typeface="Baskerville Old Face" panose="02020602080505020303" pitchFamily="18" charset="0"/>
              </a:rPr>
              <a:t/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 smtClean="0">
                <a:latin typeface="Baskerville Old Face" panose="02020602080505020303" pitchFamily="18" charset="0"/>
              </a:rPr>
              <a:t>Combined Classes</a:t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Curriculum Compacting</a:t>
            </a:r>
            <a:br>
              <a:rPr lang="en-US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en-US" dirty="0" smtClean="0">
                <a:latin typeface="Baskerville Old Face" panose="02020602080505020303" pitchFamily="18" charset="0"/>
              </a:rPr>
              <a:t>Online Resource Use</a:t>
            </a:r>
            <a:br>
              <a:rPr lang="en-US" dirty="0" smtClean="0">
                <a:latin typeface="Baskerville Old Face" panose="02020602080505020303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Whole Grade Acceleration</a:t>
            </a:r>
            <a:br>
              <a:rPr lang="en-US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en-US" dirty="0" smtClean="0">
                <a:latin typeface="Baskerville Old Face" panose="02020602080505020303" pitchFamily="18" charset="0"/>
              </a:rPr>
              <a:t>Formal Whole Grade Acceleration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Subject Matter Acceleration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Georgia" panose="02040502050405020303" pitchFamily="18" charset="0"/>
              </a:rPr>
              <a:t>Students who are consistently ahead of the grade level standard are placed in the instructionally appropriate core class in order to meet their needs for challenge.</a:t>
            </a:r>
          </a:p>
        </p:txBody>
      </p:sp>
    </p:spTree>
    <p:extLst>
      <p:ext uri="{BB962C8B-B14F-4D97-AF65-F5344CB8AC3E}">
        <p14:creationId xmlns:p14="http://schemas.microsoft.com/office/powerpoint/2010/main" val="4741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67639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Combined Classes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Students are placed into mixed grade level classes taught at the higher grade level.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52399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Curriculum Compacting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Students are pre-assessed in content area classes.  If they have already mastered material, they are provided with enrichment for the curriculum area in lieu of direct instruction.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lide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086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44779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Online Resource Use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Students use programs </a:t>
            </a:r>
            <a:r>
              <a:rPr lang="en-US" smtClean="0">
                <a:solidFill>
                  <a:schemeClr val="tx1"/>
                </a:solidFill>
                <a:latin typeface="Georgia" panose="02040502050405020303" pitchFamily="18" charset="0"/>
              </a:rPr>
              <a:t>like Khan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Academy and Study Island to provide accelerated curriculum at the next grade level or the next content area standard.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295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Whole Grade Acceleration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Students who have shown mastery of their core content at their developmentally appropriate grade level are instructionally placed at the next grade level</a:t>
            </a:r>
            <a:r>
              <a:rPr lang="en-US" b="1" dirty="0" smtClean="0">
                <a:latin typeface="Georgia" panose="02040502050405020303" pitchFamily="18" charset="0"/>
              </a:rPr>
              <a:t>.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Formal Whole Grade Acceleration</a:t>
            </a:r>
            <a:endParaRPr lang="en-US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Georgia" panose="02040502050405020303" pitchFamily="18" charset="0"/>
              </a:rPr>
              <a:t>Students who have shown mastery of their core content at their developmentally appropriate grade level are </a:t>
            </a:r>
            <a:r>
              <a:rPr lang="en-US" dirty="0" smtClean="0">
                <a:latin typeface="Georgia" panose="02040502050405020303" pitchFamily="18" charset="0"/>
              </a:rPr>
              <a:t>formally </a:t>
            </a:r>
            <a:r>
              <a:rPr lang="en-US" dirty="0">
                <a:latin typeface="Georgia" panose="02040502050405020303" pitchFamily="18" charset="0"/>
              </a:rPr>
              <a:t>placed at the next grade level</a:t>
            </a:r>
            <a:r>
              <a:rPr lang="en-US" dirty="0" smtClean="0">
                <a:latin typeface="Georgia" panose="02040502050405020303" pitchFamily="18" charset="0"/>
              </a:rPr>
              <a:t>.  This process involves use of multiple assessments, a Galileo Student Study Team meeting, parent approval, careful consideration and Principal approval.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Questions??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What is Acceleration?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3333CC"/>
                </a:solidFill>
                <a:latin typeface="Baskerville Old Face" panose="02020602080505020303" pitchFamily="18" charset="0"/>
              </a:rPr>
              <a:t>Acceleration is an educational intervention that moves students through an educational program at a faster than usual rate or with older than typical-aged peers.</a:t>
            </a:r>
          </a:p>
          <a:p>
            <a:pPr marL="0" indent="0" algn="ctr">
              <a:buNone/>
            </a:pPr>
            <a:endParaRPr lang="en-US" dirty="0">
              <a:solidFill>
                <a:srgbClr val="3333CC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Acceleration is one mechanism used to provide a differentiated instructional model.</a:t>
            </a:r>
            <a:endParaRPr lang="en-US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In a school where 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“No Child Should be Left Bored…,” acceleration is a critical need. 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http://historytech.files.wordpress.com/2008/03/learning-is-seriou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92885"/>
            <a:ext cx="372101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9400" y="2747902"/>
                <a:ext cx="3581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747902"/>
                <a:ext cx="3581400" cy="1569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6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Acceleration is not…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Endless extra work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00288"/>
            <a:ext cx="41910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Baskerville Old Face" panose="02020602080505020303" pitchFamily="18" charset="0"/>
              </a:rPr>
              <a:t>     Acceleration starts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with…</a:t>
            </a:r>
            <a:b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     </a:t>
            </a:r>
            <a:r>
              <a:rPr lang="en-US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Determining current student knowledge</a:t>
            </a:r>
            <a:endParaRPr lang="en-US" sz="3600" b="1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/>
              <a:t>                               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32" y="2590800"/>
            <a:ext cx="68437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7525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600199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There are many kinds of acceleration…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36" y="3276600"/>
            <a:ext cx="492046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2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269</Words>
  <Application>Microsoft Office PowerPoint</Application>
  <PresentationFormat>On-screen Show (4:3)</PresentationFormat>
  <Paragraphs>30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Thinking Acceleration? </vt:lpstr>
      <vt:lpstr>What is Acceleration? </vt:lpstr>
      <vt:lpstr>PowerPoint Presentation</vt:lpstr>
      <vt:lpstr>PowerPoint Presentation</vt:lpstr>
      <vt:lpstr>PowerPoint Presentation</vt:lpstr>
      <vt:lpstr>Acceleration is not…</vt:lpstr>
      <vt:lpstr>     Acceleration starts with…        Determining current student knowledge</vt:lpstr>
      <vt:lpstr>PowerPoint Presentation</vt:lpstr>
      <vt:lpstr>There are many kinds of acceleration…</vt:lpstr>
      <vt:lpstr>    Types of Acceleration:  Subject-matter Combined Classes Curriculum Compacting Online Resource Use Whole Grade Acceleration Formal Whole Grade Acceleration  </vt:lpstr>
      <vt:lpstr>Subject Matter Acceleration</vt:lpstr>
      <vt:lpstr>Combined Classes</vt:lpstr>
      <vt:lpstr>Curriculum Compacting</vt:lpstr>
      <vt:lpstr>PowerPoint Presentation</vt:lpstr>
      <vt:lpstr>PowerPoint Presentation</vt:lpstr>
      <vt:lpstr>Online Resource Use</vt:lpstr>
      <vt:lpstr>Whole Grade Acceleration</vt:lpstr>
      <vt:lpstr>Formal Whole Grade Acceleration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Fundraising Plan</dc:title>
  <dc:creator>Paul</dc:creator>
  <cp:lastModifiedBy>Michele Gill</cp:lastModifiedBy>
  <cp:revision>57</cp:revision>
  <cp:lastPrinted>2013-10-24T20:38:43Z</cp:lastPrinted>
  <dcterms:created xsi:type="dcterms:W3CDTF">2013-10-21T23:17:04Z</dcterms:created>
  <dcterms:modified xsi:type="dcterms:W3CDTF">2013-10-29T01:18:52Z</dcterms:modified>
</cp:coreProperties>
</file>