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65" r:id="rId4"/>
    <p:sldId id="260" r:id="rId5"/>
    <p:sldId id="275" r:id="rId6"/>
    <p:sldId id="276" r:id="rId7"/>
    <p:sldId id="258" r:id="rId8"/>
    <p:sldId id="259" r:id="rId9"/>
    <p:sldId id="262" r:id="rId10"/>
    <p:sldId id="263" r:id="rId11"/>
    <p:sldId id="261" r:id="rId12"/>
    <p:sldId id="267" r:id="rId13"/>
    <p:sldId id="268" r:id="rId14"/>
    <p:sldId id="274" r:id="rId15"/>
    <p:sldId id="270" r:id="rId16"/>
    <p:sldId id="272" r:id="rId17"/>
    <p:sldId id="271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300"/>
    <a:srgbClr val="CC99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1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5583A-9FE9-41F9-B32F-88CDE44B5F8F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65A15-53C7-4078-A973-7009E41AC1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03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5A15-53C7-4078-A973-7009E41AC1E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A06B-0063-469D-8EBB-24A0F9020668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1B42-4E6C-4838-AA58-24C96B49AA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A06B-0063-469D-8EBB-24A0F9020668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1B42-4E6C-4838-AA58-24C96B49AA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A06B-0063-469D-8EBB-24A0F9020668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1B42-4E6C-4838-AA58-24C96B49AA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/>
            </a:lvl1pPr>
            <a:lvl2pPr marL="742950" indent="-285750">
              <a:buFont typeface="Wingdings" panose="05000000000000000000" pitchFamily="2" charset="2"/>
              <a:buChar char="v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A06B-0063-469D-8EBB-24A0F9020668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1B42-4E6C-4838-AA58-24C96B49AA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A06B-0063-469D-8EBB-24A0F9020668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1B42-4E6C-4838-AA58-24C96B49AA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A06B-0063-469D-8EBB-24A0F9020668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1B42-4E6C-4838-AA58-24C96B49AA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A06B-0063-469D-8EBB-24A0F9020668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1B42-4E6C-4838-AA58-24C96B49AA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A06B-0063-469D-8EBB-24A0F9020668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1B42-4E6C-4838-AA58-24C96B49AA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A06B-0063-469D-8EBB-24A0F9020668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1B42-4E6C-4838-AA58-24C96B49AA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A06B-0063-469D-8EBB-24A0F9020668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1B42-4E6C-4838-AA58-24C96B49AA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A06B-0063-469D-8EBB-24A0F9020668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1B42-4E6C-4838-AA58-24C96B49AA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0A06B-0063-469D-8EBB-24A0F9020668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81B42-4E6C-4838-AA58-24C96B49AA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955280" cy="1470025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“Reach for the Stars”</a:t>
            </a:r>
            <a:b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100" b="1" dirty="0" smtClean="0">
                <a:solidFill>
                  <a:schemeClr val="accent1">
                    <a:lumMod val="75000"/>
                  </a:schemeClr>
                </a:solidFill>
              </a:rPr>
              <a:t>How YOU can help secure a Bright Future for</a:t>
            </a:r>
            <a:br>
              <a:rPr lang="en-US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100" b="1" dirty="0" smtClean="0">
                <a:solidFill>
                  <a:schemeClr val="accent1">
                    <a:lumMod val="75000"/>
                  </a:schemeClr>
                </a:solidFill>
              </a:rPr>
              <a:t>The Galileo Dragons!!</a:t>
            </a:r>
            <a:endParaRPr lang="en-US" sz="31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Paul\Desktop\GSGL_SPRINGFEVER_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136808"/>
          </a:xfrm>
          <a:prstGeom prst="rect">
            <a:avLst/>
          </a:prstGeom>
          <a:noFill/>
        </p:spPr>
      </p:pic>
      <p:pic>
        <p:nvPicPr>
          <p:cNvPr id="1027" name="Picture 3" descr="C:\Users\Paul\Desktop\school photo-m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838284"/>
            <a:ext cx="4023360" cy="301971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48200" y="3810000"/>
            <a:ext cx="3840480" cy="1846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/>
              <a:t>  </a:t>
            </a:r>
            <a:r>
              <a:rPr lang="en-US" sz="24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Creative Learning … for Life</a:t>
            </a:r>
            <a:endParaRPr lang="en-US" sz="2400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/>
              <a:t>        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/>
              <a:t>               </a:t>
            </a:r>
            <a:r>
              <a:rPr lang="en-US" sz="2400" dirty="0" smtClean="0">
                <a:solidFill>
                  <a:srgbClr val="FFFF00"/>
                </a:solidFill>
              </a:rPr>
              <a:t> 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Illumination</a:t>
            </a: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/>
              <a:t>                      </a:t>
            </a: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4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Inspiration</a:t>
            </a:r>
            <a:endParaRPr lang="en-US" sz="2400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5867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2251 </a:t>
            </a:r>
            <a:r>
              <a:rPr lang="en-US" sz="1400" dirty="0" err="1" smtClean="0">
                <a:solidFill>
                  <a:srgbClr val="009900"/>
                </a:solidFill>
              </a:rPr>
              <a:t>Jitway</a:t>
            </a:r>
            <a:r>
              <a:rPr lang="en-US" sz="1400" dirty="0" smtClean="0">
                <a:solidFill>
                  <a:srgbClr val="009900"/>
                </a:solidFill>
              </a:rPr>
              <a:t> Avenue, Sanford, FL 32771</a:t>
            </a:r>
          </a:p>
          <a:p>
            <a:r>
              <a:rPr lang="en-US" sz="1400" dirty="0" smtClean="0">
                <a:solidFill>
                  <a:srgbClr val="009900"/>
                </a:solidFill>
              </a:rPr>
              <a:t>321-249-9221  / tommy.miller@galileogiftedschool.org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Gifted Teacher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2362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Staff &amp; Faculty training in gifted learning has made a significant impact on the classroom instruction at Galileo School. The most comprehensive update training available each year is held for 5 days during the summer break at the </a:t>
            </a:r>
            <a:r>
              <a:rPr lang="en-US" dirty="0" err="1" smtClean="0"/>
              <a:t>Confratute</a:t>
            </a:r>
            <a:r>
              <a:rPr lang="en-US" dirty="0" smtClean="0"/>
              <a:t> Symposium, hosted by the University of Connecticut.  The cost is approximately  $2,000 per attendee.  This is a total investment of almost $30,000 for Galileo per annum. 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Paul\Desktop\Galileo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334000"/>
            <a:ext cx="1554480" cy="1341257"/>
          </a:xfrm>
          <a:prstGeom prst="rect">
            <a:avLst/>
          </a:prstGeom>
          <a:noFill/>
        </p:spPr>
      </p:pic>
      <p:pic>
        <p:nvPicPr>
          <p:cNvPr id="5" name="Picture 4" descr="teachertrain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3909060"/>
            <a:ext cx="3931920" cy="29489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ste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905000"/>
            <a:ext cx="3017520" cy="40806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How it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Tier Approach</a:t>
            </a:r>
          </a:p>
          <a:p>
            <a:pPr lvl="1"/>
            <a:r>
              <a:rPr lang="en-US" dirty="0" smtClean="0"/>
              <a:t>Friends &amp; Family</a:t>
            </a:r>
          </a:p>
          <a:p>
            <a:pPr lvl="1"/>
            <a:r>
              <a:rPr lang="en-US" dirty="0" smtClean="0"/>
              <a:t>Local Business</a:t>
            </a:r>
          </a:p>
          <a:p>
            <a:pPr lvl="1"/>
            <a:r>
              <a:rPr lang="en-US" dirty="0" smtClean="0"/>
              <a:t>Corporations &amp; Foundations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Paul\Desktop\Galileo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334000"/>
            <a:ext cx="1554480" cy="134125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Friends &amp;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Dragon Club Donors</a:t>
            </a:r>
          </a:p>
          <a:p>
            <a:pPr lvl="1"/>
            <a:r>
              <a:rPr lang="en-US" dirty="0" smtClean="0"/>
              <a:t>Parents</a:t>
            </a:r>
          </a:p>
          <a:p>
            <a:pPr lvl="1"/>
            <a:r>
              <a:rPr lang="en-US" dirty="0" smtClean="0"/>
              <a:t>Grandparents, Godparents &amp; Friends</a:t>
            </a:r>
          </a:p>
          <a:p>
            <a:pPr lvl="1"/>
            <a:r>
              <a:rPr lang="en-US" dirty="0" smtClean="0"/>
              <a:t>The Folks You Know that We Don’t (BTW, We could use help from any celebrities that you may know…those folks are great for fund raising)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Paul\Desktop\Galileo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334000"/>
            <a:ext cx="1554480" cy="1341257"/>
          </a:xfrm>
          <a:prstGeom prst="rect">
            <a:avLst/>
          </a:prstGeom>
          <a:noFill/>
        </p:spPr>
      </p:pic>
      <p:pic>
        <p:nvPicPr>
          <p:cNvPr id="5" name="Picture 4" descr="bakesa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4738982"/>
            <a:ext cx="3749040" cy="21190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It Takes a Village…with $$$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Local Business Community</a:t>
            </a:r>
          </a:p>
          <a:p>
            <a:pPr lvl="1"/>
            <a:r>
              <a:rPr lang="en-US" u="sng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Bronze</a:t>
            </a:r>
            <a:r>
              <a:rPr lang="en-US" dirty="0" smtClean="0"/>
              <a:t>: ($50-$499) e.g. Mel’s Diner, Sparks</a:t>
            </a:r>
          </a:p>
          <a:p>
            <a:pPr lvl="1"/>
            <a:r>
              <a:rPr lang="en-US" u="sng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Silver</a:t>
            </a:r>
            <a:r>
              <a:rPr lang="en-US" dirty="0" smtClean="0"/>
              <a:t>: ($500-$999) e.g. Gators Dockside</a:t>
            </a:r>
          </a:p>
          <a:p>
            <a:pPr lvl="1"/>
            <a:r>
              <a:rPr lang="en-US" u="sng" dirty="0" smtClean="0">
                <a:solidFill>
                  <a:srgbClr val="F2B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</a:t>
            </a:r>
            <a:r>
              <a:rPr lang="en-US" dirty="0" smtClean="0"/>
              <a:t>: ($1,000-$2,499) e.g. Lowe’s, Ruth’s Chris</a:t>
            </a:r>
          </a:p>
          <a:p>
            <a:pPr lvl="1"/>
            <a:r>
              <a:rPr lang="en-US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Platinum</a:t>
            </a:r>
            <a:r>
              <a:rPr lang="en-US" dirty="0" smtClean="0"/>
              <a:t>: ($2,500-$5,000) e.g. EA Sports, Siemens</a:t>
            </a:r>
          </a:p>
          <a:p>
            <a:endParaRPr lang="en-US" dirty="0"/>
          </a:p>
        </p:txBody>
      </p:sp>
      <p:pic>
        <p:nvPicPr>
          <p:cNvPr id="4" name="Picture 2" descr="C:\Users\Paul\Desktop\Galileo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334000"/>
            <a:ext cx="1554480" cy="1341257"/>
          </a:xfrm>
          <a:prstGeom prst="rect">
            <a:avLst/>
          </a:prstGeom>
          <a:noFill/>
        </p:spPr>
      </p:pic>
      <p:pic>
        <p:nvPicPr>
          <p:cNvPr id="5" name="Picture 4" descr="localBi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5175009"/>
            <a:ext cx="1645920" cy="16829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It Takes a Village…with $$$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Local Business Community</a:t>
            </a:r>
          </a:p>
          <a:p>
            <a:pPr lvl="1"/>
            <a:r>
              <a:rPr lang="en-US" u="sng" dirty="0" smtClean="0"/>
              <a:t>Bronze</a:t>
            </a:r>
            <a:r>
              <a:rPr lang="en-US" dirty="0" smtClean="0"/>
              <a:t>: ($50-$499) e.g. Mel’s Diner, Sparks</a:t>
            </a:r>
          </a:p>
          <a:p>
            <a:pPr lvl="1"/>
            <a:r>
              <a:rPr lang="en-US" u="sng" dirty="0" smtClean="0"/>
              <a:t>Silver</a:t>
            </a:r>
            <a:r>
              <a:rPr lang="en-US" dirty="0" smtClean="0"/>
              <a:t>: ($500-$999) e.g. Gators Dockside</a:t>
            </a:r>
          </a:p>
          <a:p>
            <a:pPr lvl="1"/>
            <a:r>
              <a:rPr lang="en-US" u="sng" dirty="0" smtClean="0"/>
              <a:t>Gold</a:t>
            </a:r>
            <a:r>
              <a:rPr lang="en-US" dirty="0" smtClean="0"/>
              <a:t>: ($1,000-$2,499) e.g. Lowe’s, Ruth’s Chris</a:t>
            </a:r>
          </a:p>
          <a:p>
            <a:pPr lvl="1"/>
            <a:r>
              <a:rPr lang="en-US" u="sng" dirty="0" smtClean="0"/>
              <a:t>Platinum</a:t>
            </a:r>
            <a:r>
              <a:rPr lang="en-US" dirty="0" smtClean="0"/>
              <a:t>: ($2,500-$5,000) e.g. EA Sports, Siemens</a:t>
            </a:r>
          </a:p>
          <a:p>
            <a:endParaRPr lang="en-US" dirty="0"/>
          </a:p>
        </p:txBody>
      </p:sp>
      <p:pic>
        <p:nvPicPr>
          <p:cNvPr id="4" name="Picture 2" descr="C:\Users\Paul\Desktop\Galileo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334000"/>
            <a:ext cx="1554480" cy="1341257"/>
          </a:xfrm>
          <a:prstGeom prst="rect">
            <a:avLst/>
          </a:prstGeom>
          <a:noFill/>
        </p:spPr>
      </p:pic>
      <p:pic>
        <p:nvPicPr>
          <p:cNvPr id="5" name="Picture 4" descr="localBi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5175009"/>
            <a:ext cx="1645920" cy="1682991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Corporations &amp;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Corporate Sponsors</a:t>
            </a:r>
          </a:p>
          <a:p>
            <a:pPr lvl="1"/>
            <a:r>
              <a:rPr lang="en-US" dirty="0" smtClean="0"/>
              <a:t>($5K - $$$ No limit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  <a:r>
              <a:rPr lang="en-US" dirty="0" smtClean="0"/>
              <a:t> e.g. Morgan &amp; Morgan, Gates Foundation, Darden Foods </a:t>
            </a:r>
          </a:p>
          <a:p>
            <a:endParaRPr lang="en-US" dirty="0"/>
          </a:p>
        </p:txBody>
      </p:sp>
      <p:pic>
        <p:nvPicPr>
          <p:cNvPr id="4" name="Picture 2" descr="C:\Users\Paul\Desktop\Galileo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334000"/>
            <a:ext cx="1554480" cy="1341257"/>
          </a:xfrm>
          <a:prstGeom prst="rect">
            <a:avLst/>
          </a:prstGeom>
          <a:noFill/>
        </p:spPr>
      </p:pic>
      <p:pic>
        <p:nvPicPr>
          <p:cNvPr id="5" name="Picture 4" descr="5kru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95400" y="3810000"/>
            <a:ext cx="5943600" cy="20276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aul\Desktop\Galileo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334000"/>
            <a:ext cx="1554480" cy="134125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What can You Do for Your Child?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Commit Financial Resources to your </a:t>
            </a:r>
            <a:r>
              <a:rPr lang="en-US" dirty="0"/>
              <a:t>S</a:t>
            </a:r>
            <a:r>
              <a:rPr lang="en-US" dirty="0" smtClean="0"/>
              <a:t>chool</a:t>
            </a:r>
          </a:p>
          <a:p>
            <a:pPr lvl="0"/>
            <a:r>
              <a:rPr lang="en-US" dirty="0" smtClean="0"/>
              <a:t>Enlist the Support of your Contacts</a:t>
            </a:r>
          </a:p>
          <a:p>
            <a:pPr lvl="0"/>
            <a:r>
              <a:rPr lang="en-US" dirty="0" smtClean="0"/>
              <a:t>Invest Time and Energy for us to Win</a:t>
            </a:r>
          </a:p>
          <a:p>
            <a:pPr lvl="0"/>
            <a:r>
              <a:rPr lang="en-US" dirty="0" smtClean="0"/>
              <a:t>Be a Positive </a:t>
            </a:r>
            <a:r>
              <a:rPr lang="en-US" dirty="0"/>
              <a:t>A</a:t>
            </a:r>
            <a:r>
              <a:rPr lang="en-US" dirty="0" smtClean="0"/>
              <a:t>dvocate for Galileo</a:t>
            </a:r>
          </a:p>
          <a:p>
            <a:pPr lvl="0"/>
            <a:r>
              <a:rPr lang="en-US" dirty="0" smtClean="0"/>
              <a:t>Tell us what You can do to Help</a:t>
            </a:r>
          </a:p>
          <a:p>
            <a:pPr lvl="0"/>
            <a:r>
              <a:rPr lang="en-US" dirty="0" smtClean="0"/>
              <a:t>Be a part of us </a:t>
            </a:r>
            <a:r>
              <a:rPr lang="en-US" u="sng" dirty="0" smtClean="0">
                <a:solidFill>
                  <a:srgbClr val="0070C0"/>
                </a:solidFill>
              </a:rPr>
              <a:t>Reaching the Stars</a:t>
            </a:r>
            <a:r>
              <a:rPr lang="en-US" dirty="0" smtClean="0"/>
              <a:t>!!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9900"/>
                </a:solidFill>
              </a:rPr>
              <a:t>Doesn’t Your Child Deserve the Best? Make it Happen. Right </a:t>
            </a:r>
            <a:r>
              <a:rPr lang="en-US" sz="2800" b="1" dirty="0" err="1" smtClean="0">
                <a:solidFill>
                  <a:srgbClr val="009900"/>
                </a:solidFill>
              </a:rPr>
              <a:t>Here.</a:t>
            </a:r>
            <a:r>
              <a:rPr lang="en-US" sz="2800" b="1" dirty="0" smtClean="0">
                <a:solidFill>
                  <a:srgbClr val="009900"/>
                </a:solidFill>
              </a:rPr>
              <a:t> Right Now.</a:t>
            </a:r>
            <a:endParaRPr lang="en-US" sz="2800" dirty="0"/>
          </a:p>
        </p:txBody>
      </p:sp>
      <p:pic>
        <p:nvPicPr>
          <p:cNvPr id="5" name="Content Placeholder 4" descr="GALgraduat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  <p:pic>
        <p:nvPicPr>
          <p:cNvPr id="4" name="Picture 2" descr="C:\Users\Paul\Desktop\Galileo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334000"/>
            <a:ext cx="1554480" cy="134125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The Future!</a:t>
            </a:r>
            <a:r>
              <a:rPr lang="en-US" b="1" dirty="0" smtClean="0">
                <a:solidFill>
                  <a:srgbClr val="009900"/>
                </a:solidFill>
              </a:rPr>
              <a:t/>
            </a:r>
            <a:br>
              <a:rPr lang="en-US" b="1" dirty="0" smtClean="0">
                <a:solidFill>
                  <a:srgbClr val="009900"/>
                </a:solidFill>
              </a:rPr>
            </a:br>
            <a:r>
              <a:rPr lang="en-US" sz="2000" b="1" dirty="0" smtClean="0">
                <a:solidFill>
                  <a:srgbClr val="009900"/>
                </a:solidFill>
              </a:rPr>
              <a:t>Contact us: 321-249-9221</a:t>
            </a:r>
            <a:br>
              <a:rPr lang="en-US" sz="2000" b="1" dirty="0" smtClean="0">
                <a:solidFill>
                  <a:srgbClr val="009900"/>
                </a:solidFill>
              </a:rPr>
            </a:br>
            <a:r>
              <a:rPr lang="en-US" sz="2000" b="1" dirty="0" smtClean="0">
                <a:solidFill>
                  <a:srgbClr val="009900"/>
                </a:solidFill>
              </a:rPr>
              <a:t>tommy.miller@galileogiftedschool.org</a:t>
            </a:r>
            <a:endParaRPr lang="en-US" sz="2000" dirty="0"/>
          </a:p>
        </p:txBody>
      </p:sp>
      <p:pic>
        <p:nvPicPr>
          <p:cNvPr id="1026" name="Picture 2" descr="C:\Users\Paul\Desktop\GSGL_SPRINGFEVER_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136808"/>
          </a:xfrm>
          <a:prstGeom prst="rect">
            <a:avLst/>
          </a:prstGeom>
          <a:noFill/>
        </p:spPr>
      </p:pic>
      <p:pic>
        <p:nvPicPr>
          <p:cNvPr id="1027" name="Picture 3" descr="C:\Users\Paul\Desktop\school photo-m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114800"/>
            <a:ext cx="3200400" cy="240204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724400" y="4114800"/>
            <a:ext cx="4114800" cy="2492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400" b="1" i="1" dirty="0" smtClean="0"/>
          </a:p>
          <a:p>
            <a:r>
              <a:rPr lang="en-US" sz="2400" b="1" i="1" dirty="0" smtClean="0"/>
              <a:t>  </a:t>
            </a:r>
            <a:r>
              <a:rPr lang="en-US" sz="24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Creative Learning … for Life</a:t>
            </a:r>
            <a:endParaRPr lang="en-US" sz="2400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/>
              <a:t>        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</a:t>
            </a:r>
            <a:endParaRPr lang="en-US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            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Illumination</a:t>
            </a: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                   </a:t>
            </a:r>
            <a:r>
              <a:rPr lang="en-US" sz="2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4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Inspiration</a:t>
            </a:r>
            <a:endParaRPr lang="en-US" sz="2400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795528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Creative Learning…</a:t>
            </a:r>
            <a:r>
              <a:rPr lang="en-US" sz="5400" b="1" u="sng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Life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Paul\Desktop\GSGL_SPRINGFEVER_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136808"/>
          </a:xfrm>
          <a:prstGeom prst="rect">
            <a:avLst/>
          </a:prstGeom>
          <a:noFill/>
        </p:spPr>
      </p:pic>
      <p:pic>
        <p:nvPicPr>
          <p:cNvPr id="1027" name="Picture 3" descr="C:\Users\Paul\Desktop\school photo-m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838284"/>
            <a:ext cx="4023360" cy="301971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95800" y="3657600"/>
            <a:ext cx="4000396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/>
              <a:t>  </a:t>
            </a:r>
            <a:endParaRPr lang="en-US" sz="2400" dirty="0" smtClean="0">
              <a:solidFill>
                <a:srgbClr val="009900"/>
              </a:solidFill>
            </a:endParaRPr>
          </a:p>
          <a:p>
            <a:r>
              <a:rPr lang="en-US" sz="2400" dirty="0" smtClean="0"/>
              <a:t>       </a:t>
            </a:r>
            <a:r>
              <a:rPr lang="en-US" sz="2800" dirty="0" smtClean="0"/>
              <a:t> 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</a:t>
            </a:r>
            <a:endParaRPr lang="en-US" sz="28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            </a:t>
            </a:r>
            <a:r>
              <a:rPr lang="en-US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8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Illumination</a:t>
            </a:r>
            <a:endParaRPr lang="en-US" sz="2800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                   </a:t>
            </a: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800" b="1" i="1" u="sng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Inspiration</a:t>
            </a:r>
            <a:endParaRPr lang="en-US" sz="2800" u="sng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5867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9900"/>
                </a:solidFill>
              </a:rPr>
              <a:t>2251 </a:t>
            </a:r>
            <a:r>
              <a:rPr lang="en-US" sz="1400" dirty="0" err="1" smtClean="0">
                <a:solidFill>
                  <a:srgbClr val="009900"/>
                </a:solidFill>
              </a:rPr>
              <a:t>Jitway</a:t>
            </a:r>
            <a:r>
              <a:rPr lang="en-US" sz="1400" dirty="0" smtClean="0">
                <a:solidFill>
                  <a:srgbClr val="009900"/>
                </a:solidFill>
              </a:rPr>
              <a:t> Avenue, Sanford, FL 32771</a:t>
            </a:r>
          </a:p>
          <a:p>
            <a:r>
              <a:rPr lang="en-US" sz="1400" dirty="0" smtClean="0">
                <a:solidFill>
                  <a:srgbClr val="009900"/>
                </a:solidFill>
              </a:rPr>
              <a:t>321-249-9221  / tommy.miller@galileogiftedschool.org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0112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Paul\Desktop\school photo-med.jpg"/>
          <p:cNvPicPr>
            <a:picLocks noChangeAspect="1" noChangeArrowheads="1"/>
          </p:cNvPicPr>
          <p:nvPr/>
        </p:nvPicPr>
        <p:blipFill>
          <a:blip r:embed="rId3" cstate="print">
            <a:lum bright="55000"/>
          </a:blip>
          <a:srcRect/>
          <a:stretch>
            <a:fillRect/>
          </a:stretch>
        </p:blipFill>
        <p:spPr bwMode="auto">
          <a:xfrm>
            <a:off x="762000" y="1161714"/>
            <a:ext cx="7589520" cy="5696286"/>
          </a:xfrm>
          <a:prstGeom prst="rect">
            <a:avLst/>
          </a:prstGeom>
          <a:noFill/>
        </p:spPr>
      </p:pic>
      <p:pic>
        <p:nvPicPr>
          <p:cNvPr id="4" name="Picture 2" descr="C:\Users\Paul\Desktop\Galileo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334000"/>
            <a:ext cx="1554480" cy="134125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About Your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Founded in 2010</a:t>
            </a:r>
          </a:p>
          <a:p>
            <a:r>
              <a:rPr lang="en-US" dirty="0" smtClean="0"/>
              <a:t>Principal: Michelle Nunez, M.A. Ed. Leadership</a:t>
            </a:r>
          </a:p>
          <a:p>
            <a:r>
              <a:rPr lang="en-US" dirty="0" smtClean="0"/>
              <a:t>Located: Midway neighborhood, Sanford, FL</a:t>
            </a:r>
          </a:p>
          <a:p>
            <a:r>
              <a:rPr lang="en-US" dirty="0" smtClean="0"/>
              <a:t>Student Population: Approximately 220 </a:t>
            </a:r>
          </a:p>
          <a:p>
            <a:r>
              <a:rPr lang="en-US" dirty="0" smtClean="0"/>
              <a:t>Grades: K-5 (Grade 6 in 2014-2015)</a:t>
            </a:r>
          </a:p>
          <a:p>
            <a:r>
              <a:rPr lang="en-US" dirty="0" smtClean="0"/>
              <a:t>Approximate: 50/50% blend of gifted and typical learners in student population</a:t>
            </a:r>
          </a:p>
          <a:p>
            <a:r>
              <a:rPr lang="en-US" dirty="0" smtClean="0"/>
              <a:t>Founded By: Dr. Michele Gill &amp; Founding Board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echart.jpg"/>
          <p:cNvPicPr>
            <a:picLocks noChangeAspect="1"/>
          </p:cNvPicPr>
          <p:nvPr/>
        </p:nvPicPr>
        <p:blipFill>
          <a:blip r:embed="rId3" cstate="print">
            <a:lum bright="40000" contrast="-13000"/>
          </a:blip>
          <a:stretch>
            <a:fillRect/>
          </a:stretch>
        </p:blipFill>
        <p:spPr>
          <a:xfrm>
            <a:off x="838200" y="1378647"/>
            <a:ext cx="7315200" cy="5479353"/>
          </a:xfrm>
          <a:prstGeom prst="rect">
            <a:avLst/>
          </a:prstGeom>
        </p:spPr>
      </p:pic>
      <p:pic>
        <p:nvPicPr>
          <p:cNvPr id="6" name="Picture 2" descr="C:\Users\Paul\Desktop\Galileo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334000"/>
            <a:ext cx="1554480" cy="134125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Incredible Success…and growing!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Galileo School for Gifted Learning Achievements in 2013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Galileo is an "A" rated school.</a:t>
            </a:r>
            <a:endParaRPr lang="en-US" dirty="0" smtClean="0"/>
          </a:p>
          <a:p>
            <a:r>
              <a:rPr lang="en-US" dirty="0" smtClean="0"/>
              <a:t>In FCAT Reading:  Galileo Students scored the highest in  3rd, 4th, and 5th grade out of all SCPS Schools.  </a:t>
            </a:r>
          </a:p>
          <a:p>
            <a:r>
              <a:rPr lang="en-US" dirty="0" smtClean="0"/>
              <a:t>In FCAT Math:  Galileo Students scored the highest out of all SCPS in 4th and 5th grade math!!!</a:t>
            </a:r>
          </a:p>
          <a:p>
            <a:r>
              <a:rPr lang="en-US" dirty="0" smtClean="0"/>
              <a:t>In  FCAT Science, 5th graders are in the top 1% in Florida. </a:t>
            </a:r>
          </a:p>
          <a:p>
            <a:r>
              <a:rPr lang="en-US" dirty="0" smtClean="0"/>
              <a:t>Galileo's </a:t>
            </a:r>
            <a:r>
              <a:rPr lang="en-US" i="1" dirty="0" smtClean="0"/>
              <a:t>Odyssey of the Mind</a:t>
            </a:r>
            <a:r>
              <a:rPr lang="en-US" dirty="0" smtClean="0"/>
              <a:t> Team qualified for and participated in the World Championship at Michigan State University.</a:t>
            </a:r>
          </a:p>
          <a:p>
            <a:r>
              <a:rPr lang="en-US" dirty="0" smtClean="0"/>
              <a:t>ALL students consistently achieving above average.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echart.jpg"/>
          <p:cNvPicPr>
            <a:picLocks noChangeAspect="1"/>
          </p:cNvPicPr>
          <p:nvPr/>
        </p:nvPicPr>
        <p:blipFill>
          <a:blip r:embed="rId3" cstate="print">
            <a:lum bright="40000" contrast="-13000"/>
          </a:blip>
          <a:stretch>
            <a:fillRect/>
          </a:stretch>
        </p:blipFill>
        <p:spPr>
          <a:xfrm>
            <a:off x="838200" y="1378647"/>
            <a:ext cx="7315200" cy="5479353"/>
          </a:xfrm>
          <a:prstGeom prst="rect">
            <a:avLst/>
          </a:prstGeom>
        </p:spPr>
      </p:pic>
      <p:pic>
        <p:nvPicPr>
          <p:cNvPr id="6" name="Picture 2" descr="C:\Users\Paul\Desktop\Galileo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334000"/>
            <a:ext cx="1554480" cy="134125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Incredible Success…and growing!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Galileo School for Gifted Learning Achievements in 2013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Galileo is an "A" rated school.</a:t>
            </a:r>
            <a:endParaRPr lang="en-US" dirty="0" smtClean="0"/>
          </a:p>
          <a:p>
            <a:r>
              <a:rPr lang="en-US" dirty="0" smtClean="0"/>
              <a:t>In FCAT Reading:  Galileo Students scored the highest in  3rd, 4th, and 5th grade out of all SCPS Schools.  </a:t>
            </a:r>
          </a:p>
          <a:p>
            <a:r>
              <a:rPr lang="en-US" dirty="0" smtClean="0"/>
              <a:t>In FCAT Math:  Galileo Students scored the highest out of all SCPS in 4th and 5th grade math!!!</a:t>
            </a:r>
          </a:p>
          <a:p>
            <a:r>
              <a:rPr lang="en-US" dirty="0" smtClean="0"/>
              <a:t>In  FCAT Science, 5th graders are in the top 1% in Florida. </a:t>
            </a:r>
          </a:p>
          <a:p>
            <a:r>
              <a:rPr lang="en-US" dirty="0" smtClean="0"/>
              <a:t>Galileo's </a:t>
            </a:r>
            <a:r>
              <a:rPr lang="en-US" i="1" dirty="0" smtClean="0"/>
              <a:t>Odyssey of the Mind</a:t>
            </a:r>
            <a:r>
              <a:rPr lang="en-US" dirty="0" smtClean="0"/>
              <a:t> Team qualified for and participated in the World Championship at Michigan State University.</a:t>
            </a:r>
          </a:p>
          <a:p>
            <a:r>
              <a:rPr lang="en-US" dirty="0" smtClean="0"/>
              <a:t>ALL students consistently achieving above average.</a:t>
            </a:r>
          </a:p>
          <a:p>
            <a:r>
              <a:rPr lang="en-US" sz="6200" dirty="0" smtClean="0">
                <a:solidFill>
                  <a:srgbClr val="00B050"/>
                </a:solidFill>
              </a:rPr>
              <a:t>AND…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aul\Desktop\Galileo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334000"/>
            <a:ext cx="1554480" cy="134125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GALILEO</a:t>
            </a:r>
            <a:br>
              <a:rPr lang="en-US" sz="7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>
            <a:normAutofit/>
          </a:bodyPr>
          <a:lstStyle/>
          <a:p>
            <a:pPr lvl="0"/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Congratulations</a:t>
            </a:r>
          </a:p>
          <a:p>
            <a:pPr lvl="0"/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Dragons!!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5 star with wor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80811" y="2295366"/>
            <a:ext cx="5382377" cy="22672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AL schoolboa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4389120"/>
            <a:ext cx="3291840" cy="24688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Middle School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 October 2013, the SCPS Board approved an expansion of Galileo School for 6-8 grades. </a:t>
            </a:r>
          </a:p>
          <a:p>
            <a:pPr lvl="0"/>
            <a:r>
              <a:rPr lang="en-US" dirty="0" smtClean="0"/>
              <a:t>One 6</a:t>
            </a:r>
            <a:r>
              <a:rPr lang="en-US" baseline="30000" dirty="0" smtClean="0"/>
              <a:t>th</a:t>
            </a:r>
            <a:r>
              <a:rPr lang="en-US" dirty="0" smtClean="0"/>
              <a:t> grade class planned for 2014-15; one 7</a:t>
            </a:r>
            <a:r>
              <a:rPr lang="en-US" baseline="30000" dirty="0" smtClean="0"/>
              <a:t>th</a:t>
            </a:r>
            <a:r>
              <a:rPr lang="en-US" dirty="0" smtClean="0"/>
              <a:t> grade in 2015-16; and, one 8</a:t>
            </a:r>
            <a:r>
              <a:rPr lang="en-US" baseline="30000" dirty="0" smtClean="0"/>
              <a:t>th</a:t>
            </a:r>
            <a:r>
              <a:rPr lang="en-US" dirty="0" smtClean="0"/>
              <a:t> grade in 2016-2017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Paul\Desktop\Galileo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334000"/>
            <a:ext cx="1554480" cy="134125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00"/>
                </a:solidFill>
              </a:rPr>
              <a:t>Infinity…and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Next Generation School Building</a:t>
            </a:r>
          </a:p>
          <a:p>
            <a:pPr lvl="1"/>
            <a:r>
              <a:rPr lang="en-US" dirty="0" smtClean="0"/>
              <a:t>District Lease to expire for existing facility in 2016</a:t>
            </a:r>
          </a:p>
          <a:p>
            <a:pPr lvl="1"/>
            <a:r>
              <a:rPr lang="en-US" dirty="0" smtClean="0"/>
              <a:t>Independently managed school building would ensure long-term sustainability of school</a:t>
            </a:r>
          </a:p>
          <a:p>
            <a:pPr lvl="1"/>
            <a:r>
              <a:rPr lang="en-US" dirty="0" smtClean="0"/>
              <a:t>New or pre-existing building could be optimized for the gifted learning environment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Paul\Desktop\Galileo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334000"/>
            <a:ext cx="1554480" cy="1341257"/>
          </a:xfrm>
          <a:prstGeom prst="rect">
            <a:avLst/>
          </a:prstGeom>
          <a:noFill/>
        </p:spPr>
      </p:pic>
      <p:pic>
        <p:nvPicPr>
          <p:cNvPr id="5" name="Picture 4" descr="GAL paint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4645426"/>
            <a:ext cx="3931920" cy="22125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Technology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/>
          <a:lstStyle/>
          <a:p>
            <a:r>
              <a:rPr lang="en-US" dirty="0" smtClean="0"/>
              <a:t>Individual </a:t>
            </a:r>
            <a:r>
              <a:rPr lang="en-US" dirty="0" err="1" smtClean="0"/>
              <a:t>iPAD</a:t>
            </a:r>
            <a:r>
              <a:rPr lang="en-US" dirty="0" smtClean="0"/>
              <a:t> per student</a:t>
            </a:r>
          </a:p>
          <a:p>
            <a:r>
              <a:rPr lang="en-US" dirty="0" smtClean="0"/>
              <a:t>Additional IT Capabilities:</a:t>
            </a:r>
          </a:p>
          <a:p>
            <a:pPr lvl="1"/>
            <a:r>
              <a:rPr lang="en-US" dirty="0" smtClean="0"/>
              <a:t>STEM Lab</a:t>
            </a:r>
          </a:p>
          <a:p>
            <a:pPr lvl="1"/>
            <a:r>
              <a:rPr lang="en-US" dirty="0" smtClean="0"/>
              <a:t>Foreign Language Lab</a:t>
            </a:r>
          </a:p>
          <a:p>
            <a:pPr lvl="1"/>
            <a:r>
              <a:rPr lang="en-US" dirty="0" smtClean="0"/>
              <a:t>Testing Lab</a:t>
            </a:r>
          </a:p>
          <a:p>
            <a:endParaRPr lang="en-US" dirty="0"/>
          </a:p>
        </p:txBody>
      </p:sp>
      <p:pic>
        <p:nvPicPr>
          <p:cNvPr id="4" name="Picture 2" descr="C:\Users\Paul\Desktop\Galileo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334000"/>
            <a:ext cx="1554480" cy="1341257"/>
          </a:xfrm>
          <a:prstGeom prst="rect">
            <a:avLst/>
          </a:prstGeom>
          <a:noFill/>
        </p:spPr>
      </p:pic>
      <p:pic>
        <p:nvPicPr>
          <p:cNvPr id="5" name="Picture 4" descr="iP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1828800"/>
            <a:ext cx="2085975" cy="219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575</Words>
  <Application>Microsoft Office PowerPoint</Application>
  <PresentationFormat>On-screen Show (4:3)</PresentationFormat>
  <Paragraphs>122</Paragraphs>
  <Slides>18</Slides>
  <Notes>18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“Reach for the Stars” How YOU can help secure a Bright Future for The Galileo Dragons!!</vt:lpstr>
      <vt:lpstr>Creative Learning…for Life </vt:lpstr>
      <vt:lpstr>About Your School</vt:lpstr>
      <vt:lpstr>Incredible Success…and growing!</vt:lpstr>
      <vt:lpstr>Incredible Success…and growing!</vt:lpstr>
      <vt:lpstr>GALILEO 2013</vt:lpstr>
      <vt:lpstr>Middle School Expansion</vt:lpstr>
      <vt:lpstr>Infinity…and Beyond</vt:lpstr>
      <vt:lpstr>Technology Enhancements</vt:lpstr>
      <vt:lpstr>Gifted Teacher Training</vt:lpstr>
      <vt:lpstr>How it Happens</vt:lpstr>
      <vt:lpstr>Friends &amp; Family</vt:lpstr>
      <vt:lpstr>It Takes a Village…with $$$</vt:lpstr>
      <vt:lpstr>It Takes a Village…with $$$</vt:lpstr>
      <vt:lpstr>Corporations &amp; Foundations</vt:lpstr>
      <vt:lpstr>What can You Do for Your Child?</vt:lpstr>
      <vt:lpstr>Doesn’t Your Child Deserve the Best? Make it Happen. Right Here. Right Now.</vt:lpstr>
      <vt:lpstr>Thank You For The Future! Contact us: 321-249-9221 tommy.miller@galileogiftedschool.org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Galileo Fundraising Plan</dc:title>
  <dc:creator>Paul</dc:creator>
  <cp:lastModifiedBy>Michele Gill</cp:lastModifiedBy>
  <cp:revision>39</cp:revision>
  <dcterms:created xsi:type="dcterms:W3CDTF">2013-10-21T23:17:04Z</dcterms:created>
  <dcterms:modified xsi:type="dcterms:W3CDTF">2013-10-29T01:15:47Z</dcterms:modified>
</cp:coreProperties>
</file>